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0" r:id="rId2"/>
    <p:sldId id="256" r:id="rId3"/>
    <p:sldId id="257" r:id="rId4"/>
    <p:sldId id="258" r:id="rId5"/>
    <p:sldId id="259" r:id="rId6"/>
    <p:sldId id="260" r:id="rId7"/>
    <p:sldId id="269" r:id="rId8"/>
    <p:sldId id="263" r:id="rId9"/>
    <p:sldId id="262" r:id="rId10"/>
    <p:sldId id="264" r:id="rId11"/>
    <p:sldId id="265" r:id="rId12"/>
    <p:sldId id="266"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7F6"/>
    <a:srgbClr val="3399FF"/>
    <a:srgbClr val="66CCFF"/>
    <a:srgbClr val="33CCCC"/>
    <a:srgbClr val="FF0066"/>
    <a:srgbClr val="1EAA9D"/>
    <a:srgbClr val="0099FF"/>
    <a:srgbClr val="CC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26531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360976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28275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344247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73026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20065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138531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15048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43013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324673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89373F0-9CD3-4C0D-B4AF-006FCE515B92}" type="datetimeFigureOut">
              <a:rPr lang="it-IT" smtClean="0"/>
              <a:pPr/>
              <a:t>24/03/2021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166796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3C87F6"/>
            </a:gs>
            <a:gs pos="0">
              <a:schemeClr val="bg1"/>
            </a:gs>
          </a:gsLst>
          <a:lin ang="81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373F0-9CD3-4C0D-B4AF-006FCE515B92}" type="datetimeFigureOut">
              <a:rPr lang="it-IT" smtClean="0"/>
              <a:pPr/>
              <a:t>24/03/2021</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9644-90C1-485E-BCA3-BF1E5ACFB253}" type="slidenum">
              <a:rPr lang="it-IT" smtClean="0"/>
              <a:pPr/>
              <a:t>‹N›</a:t>
            </a:fld>
            <a:endParaRPr lang="it-IT" dirty="0"/>
          </a:p>
        </p:txBody>
      </p:sp>
    </p:spTree>
    <p:extLst>
      <p:ext uri="{BB962C8B-B14F-4D97-AF65-F5344CB8AC3E}">
        <p14:creationId xmlns:p14="http://schemas.microsoft.com/office/powerpoint/2010/main" val="4029282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0" y="0"/>
            <a:ext cx="12192000" cy="6858001"/>
          </a:xfrm>
          <a:prstGeom prst="rect">
            <a:avLst/>
          </a:prstGeom>
        </p:spPr>
      </p:pic>
      <p:sp>
        <p:nvSpPr>
          <p:cNvPr id="4" name="Titolo 3"/>
          <p:cNvSpPr>
            <a:spLocks noGrp="1"/>
          </p:cNvSpPr>
          <p:nvPr>
            <p:ph type="title"/>
          </p:nvPr>
        </p:nvSpPr>
        <p:spPr>
          <a:xfrm>
            <a:off x="0" y="0"/>
            <a:ext cx="12192000" cy="1597729"/>
          </a:xfrm>
        </p:spPr>
        <p:txBody>
          <a:bodyPr>
            <a:noAutofit/>
          </a:bodyPr>
          <a:lstStyle/>
          <a:p>
            <a:r>
              <a:rPr lang="it-IT" dirty="0" smtClean="0">
                <a:solidFill>
                  <a:schemeClr val="bg1"/>
                </a:solidFill>
                <a:latin typeface="Bodoni MT Black" panose="02070A03080606020203" pitchFamily="18" charset="0"/>
              </a:rPr>
              <a:t>Settecentesimo anniversario </a:t>
            </a:r>
            <a:r>
              <a:rPr lang="it-IT" dirty="0">
                <a:solidFill>
                  <a:schemeClr val="bg1"/>
                </a:solidFill>
                <a:latin typeface="Bodoni MT Black" panose="02070A03080606020203" pitchFamily="18" charset="0"/>
              </a:rPr>
              <a:t>dalla morte del Sommo Poeta</a:t>
            </a:r>
          </a:p>
        </p:txBody>
      </p:sp>
      <p:sp>
        <p:nvSpPr>
          <p:cNvPr id="7" name="Rettangolo 6"/>
          <p:cNvSpPr/>
          <p:nvPr/>
        </p:nvSpPr>
        <p:spPr>
          <a:xfrm>
            <a:off x="5709313" y="6088559"/>
            <a:ext cx="6482687" cy="769441"/>
          </a:xfrm>
          <a:prstGeom prst="rect">
            <a:avLst/>
          </a:prstGeom>
        </p:spPr>
        <p:txBody>
          <a:bodyPr wrap="square">
            <a:spAutoFit/>
          </a:bodyPr>
          <a:lstStyle/>
          <a:p>
            <a:r>
              <a:rPr lang="it-IT" sz="4400" dirty="0">
                <a:solidFill>
                  <a:schemeClr val="bg1"/>
                </a:solidFill>
                <a:latin typeface="Bodoni MT Black" panose="02070A03080606020203" pitchFamily="18" charset="0"/>
                <a:ea typeface="+mj-ea"/>
                <a:cs typeface="+mj-cs"/>
              </a:rPr>
              <a:t>25 marzo: DANTEDI’ </a:t>
            </a:r>
          </a:p>
        </p:txBody>
      </p:sp>
    </p:spTree>
    <p:extLst>
      <p:ext uri="{BB962C8B-B14F-4D97-AF65-F5344CB8AC3E}">
        <p14:creationId xmlns:p14="http://schemas.microsoft.com/office/powerpoint/2010/main" val="2035033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
            <a:ext cx="12192000" cy="1173706"/>
          </a:xfrm>
        </p:spPr>
        <p:txBody>
          <a:bodyPr>
            <a:normAutofit/>
          </a:bodyPr>
          <a:lstStyle/>
          <a:p>
            <a:r>
              <a:rPr lang="it-IT" sz="4300" dirty="0" smtClean="0">
                <a:solidFill>
                  <a:srgbClr val="002060"/>
                </a:solidFill>
                <a:latin typeface="Bodoni MT Black" panose="02070A03080606020203" pitchFamily="18" charset="0"/>
              </a:rPr>
              <a:t>Terza guida: San </a:t>
            </a:r>
            <a:r>
              <a:rPr lang="it-IT" sz="4300" dirty="0">
                <a:solidFill>
                  <a:srgbClr val="002060"/>
                </a:solidFill>
                <a:latin typeface="Bodoni MT Black" panose="02070A03080606020203" pitchFamily="18" charset="0"/>
              </a:rPr>
              <a:t>Bernardo di Chiaravalle</a:t>
            </a:r>
          </a:p>
        </p:txBody>
      </p:sp>
      <p:sp>
        <p:nvSpPr>
          <p:cNvPr id="3" name="Segnaposto contenuto 2"/>
          <p:cNvSpPr>
            <a:spLocks noGrp="1"/>
          </p:cNvSpPr>
          <p:nvPr>
            <p:ph idx="1"/>
          </p:nvPr>
        </p:nvSpPr>
        <p:spPr>
          <a:xfrm>
            <a:off x="50042" y="1003222"/>
            <a:ext cx="12091916" cy="2524836"/>
          </a:xfrm>
        </p:spPr>
        <p:txBody>
          <a:bodyPr>
            <a:normAutofit/>
          </a:bodyPr>
          <a:lstStyle/>
          <a:p>
            <a:pPr marL="0" indent="0">
              <a:buNone/>
            </a:pPr>
            <a:r>
              <a:rPr lang="it-IT" sz="2400" dirty="0">
                <a:latin typeface="Bell MT" panose="02020503060305020303" pitchFamily="18" charset="0"/>
              </a:rPr>
              <a:t>Bernardo di Chiaravalle nacque nel 1090. E’ stato un monaco cristiano, abate e teologo francese dell’ordine cistercense, fondatore dell’abbazia di </a:t>
            </a:r>
            <a:r>
              <a:rPr lang="it-IT" sz="2400" dirty="0" err="1">
                <a:latin typeface="Bell MT" panose="02020503060305020303" pitchFamily="18" charset="0"/>
              </a:rPr>
              <a:t>Clairvaux</a:t>
            </a:r>
            <a:r>
              <a:rPr lang="it-IT" sz="2400" dirty="0">
                <a:latin typeface="Bell MT" panose="02020503060305020303" pitchFamily="18" charset="0"/>
              </a:rPr>
              <a:t>. Viene venerato come santo da Chiesa cattolica, Chiesa anglicana e Chiesa luterana.</a:t>
            </a:r>
          </a:p>
          <a:p>
            <a:pPr marL="0" indent="0">
              <a:buNone/>
            </a:pPr>
            <a:r>
              <a:rPr lang="it-IT" sz="2400" dirty="0">
                <a:latin typeface="Bell MT" panose="02020503060305020303" pitchFamily="18" charset="0"/>
              </a:rPr>
              <a:t>Studiò solo grammatica e retorica. Ritornato nel castello paterno e si ritirò nella casa di Chatillon per condurvi una vita di ritiro e preghiera e, l’anno seguente, si fece monaco nel monastero cistercense di Citeaux. Nel III secolo si trasferì nella regione di Champagne. Morì il 20 agosto 1153 a Ville-</a:t>
            </a:r>
            <a:r>
              <a:rPr lang="it-IT" sz="2400" dirty="0" err="1">
                <a:latin typeface="Bell MT" panose="02020503060305020303" pitchFamily="18" charset="0"/>
              </a:rPr>
              <a:t>sous</a:t>
            </a:r>
            <a:r>
              <a:rPr lang="it-IT" sz="2400" dirty="0">
                <a:latin typeface="Bell MT" panose="02020503060305020303" pitchFamily="18" charset="0"/>
              </a:rPr>
              <a:t>-la-</a:t>
            </a:r>
            <a:r>
              <a:rPr lang="it-IT" sz="2400" dirty="0" err="1">
                <a:latin typeface="Bell MT" panose="02020503060305020303" pitchFamily="18" charset="0"/>
              </a:rPr>
              <a:t>Ferté</a:t>
            </a:r>
            <a:r>
              <a:rPr lang="it-IT" sz="2400" dirty="0">
                <a:latin typeface="Bell MT" panose="02020503060305020303" pitchFamily="18" charset="0"/>
              </a:rPr>
              <a:t>.</a:t>
            </a:r>
          </a:p>
          <a:p>
            <a:pPr marL="0" indent="0">
              <a:buNone/>
            </a:pPr>
            <a:endParaRPr lang="it-IT" sz="2400" dirty="0">
              <a:latin typeface="Bell MT" panose="02020503060305020303"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7666" y="3664536"/>
            <a:ext cx="2866030" cy="3097929"/>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rotWithShape="1">
          <a:blip r:embed="rId3"/>
          <a:srcRect l="4342" t="1" r="18276" b="1210"/>
          <a:stretch/>
        </p:blipFill>
        <p:spPr>
          <a:xfrm>
            <a:off x="6603242" y="3664536"/>
            <a:ext cx="3021911" cy="30979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45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12192000" cy="1023582"/>
          </a:xfrm>
        </p:spPr>
        <p:txBody>
          <a:bodyPr>
            <a:normAutofit/>
          </a:bodyPr>
          <a:lstStyle/>
          <a:p>
            <a:pPr algn="ctr"/>
            <a:r>
              <a:rPr lang="it-IT" sz="4300" dirty="0" smtClean="0">
                <a:solidFill>
                  <a:srgbClr val="002060"/>
                </a:solidFill>
                <a:latin typeface="Bodoni MT Black" panose="02070A03080606020203" pitchFamily="18" charset="0"/>
              </a:rPr>
              <a:t>San </a:t>
            </a:r>
            <a:r>
              <a:rPr lang="it-IT" sz="4300" dirty="0">
                <a:solidFill>
                  <a:srgbClr val="002060"/>
                </a:solidFill>
                <a:latin typeface="Bodoni MT Black" panose="02070A03080606020203" pitchFamily="18" charset="0"/>
              </a:rPr>
              <a:t>B</a:t>
            </a:r>
            <a:r>
              <a:rPr lang="it-IT" sz="4300" dirty="0" smtClean="0">
                <a:solidFill>
                  <a:srgbClr val="002060"/>
                </a:solidFill>
                <a:latin typeface="Bodoni MT Black" panose="02070A03080606020203" pitchFamily="18" charset="0"/>
              </a:rPr>
              <a:t>ernardo </a:t>
            </a:r>
            <a:r>
              <a:rPr lang="it-IT" sz="4300" dirty="0">
                <a:solidFill>
                  <a:srgbClr val="002060"/>
                </a:solidFill>
                <a:latin typeface="Bodoni MT Black" panose="02070A03080606020203" pitchFamily="18" charset="0"/>
              </a:rPr>
              <a:t>e</a:t>
            </a:r>
            <a:r>
              <a:rPr lang="it-IT" sz="4300" dirty="0" smtClean="0">
                <a:solidFill>
                  <a:srgbClr val="002060"/>
                </a:solidFill>
                <a:latin typeface="Bodoni MT Black" panose="02070A03080606020203" pitchFamily="18" charset="0"/>
              </a:rPr>
              <a:t> Dante</a:t>
            </a:r>
            <a:endParaRPr lang="it-IT" sz="4300" dirty="0">
              <a:solidFill>
                <a:srgbClr val="002060"/>
              </a:solidFill>
              <a:latin typeface="Bodoni MT Black" panose="02070A03080606020203" pitchFamily="18" charset="0"/>
            </a:endParaRPr>
          </a:p>
        </p:txBody>
      </p:sp>
      <p:sp>
        <p:nvSpPr>
          <p:cNvPr id="3" name="Segnaposto contenuto 2"/>
          <p:cNvSpPr>
            <a:spLocks noGrp="1"/>
          </p:cNvSpPr>
          <p:nvPr>
            <p:ph idx="1"/>
          </p:nvPr>
        </p:nvSpPr>
        <p:spPr>
          <a:xfrm>
            <a:off x="0" y="1023583"/>
            <a:ext cx="12192000" cy="2033518"/>
          </a:xfrm>
        </p:spPr>
        <p:txBody>
          <a:bodyPr/>
          <a:lstStyle/>
          <a:p>
            <a:pPr marL="0" indent="0">
              <a:buNone/>
            </a:pPr>
            <a:r>
              <a:rPr lang="it-IT" dirty="0">
                <a:latin typeface="Bell MT" panose="02020503060305020303" pitchFamily="18" charset="0"/>
              </a:rPr>
              <a:t>Nella Divina Commedia Dante trova San Bernardo in Paradiso di fronte alla Candida Rosa come guida per l’ultima parte del suo viaggio e compare nel Canto XXXI del Paradiso. Dante è stato accompagnato da Beatrice fino all’Empireo. E’ San Bernardo ad accompagnarlo alla visione di Dio.</a:t>
            </a:r>
          </a:p>
          <a:p>
            <a:pPr marL="0" indent="0">
              <a:buNone/>
            </a:pPr>
            <a:endParaRPr lang="it-IT" dirty="0"/>
          </a:p>
          <a:p>
            <a:pPr marL="0" indent="0">
              <a:buNone/>
            </a:pPr>
            <a:endParaRPr lang="it-IT"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r="16319" b="-3754"/>
          <a:stretch/>
        </p:blipFill>
        <p:spPr>
          <a:xfrm>
            <a:off x="1815152" y="3006075"/>
            <a:ext cx="4171894" cy="3466529"/>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a:off x="6744109" y="3006075"/>
            <a:ext cx="3136870" cy="3358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543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91819"/>
            <a:ext cx="12192000" cy="4121625"/>
          </a:xfrm>
        </p:spPr>
        <p:txBody>
          <a:bodyPr>
            <a:noAutofit/>
          </a:bodyPr>
          <a:lstStyle/>
          <a:p>
            <a:pPr marL="0" indent="0" algn="ctr">
              <a:buNone/>
            </a:pPr>
            <a:r>
              <a:rPr lang="it-IT" sz="5400" dirty="0" smtClean="0">
                <a:solidFill>
                  <a:srgbClr val="002060"/>
                </a:solidFill>
                <a:latin typeface="Bodoni MT Black" panose="02070A03080606020203" pitchFamily="18" charset="0"/>
              </a:rPr>
              <a:t>Realizzato da:</a:t>
            </a:r>
          </a:p>
          <a:p>
            <a:pPr algn="ctr">
              <a:buSzPct val="70000"/>
              <a:buFont typeface="Wingdings" panose="05000000000000000000" pitchFamily="2" charset="2"/>
              <a:buChar char="Ø"/>
            </a:pPr>
            <a:r>
              <a:rPr lang="it-IT" sz="4400" dirty="0" smtClean="0">
                <a:latin typeface="Bell MT" panose="02020503060305020303" pitchFamily="18" charset="0"/>
              </a:rPr>
              <a:t>Buffardeci Fabiana</a:t>
            </a:r>
          </a:p>
          <a:p>
            <a:pPr algn="ctr">
              <a:buSzPct val="70000"/>
              <a:buFont typeface="Wingdings" panose="05000000000000000000" pitchFamily="2" charset="2"/>
              <a:buChar char="Ø"/>
            </a:pPr>
            <a:r>
              <a:rPr lang="it-IT" sz="4400" dirty="0" smtClean="0">
                <a:latin typeface="Bell MT" panose="02020503060305020303" pitchFamily="18" charset="0"/>
              </a:rPr>
              <a:t>Luca Francesca</a:t>
            </a:r>
          </a:p>
          <a:p>
            <a:pPr marL="0" indent="0" algn="ctr">
              <a:buSzPct val="70000"/>
              <a:buNone/>
            </a:pPr>
            <a:endParaRPr lang="it-IT" sz="4400" dirty="0" smtClean="0">
              <a:latin typeface="Bell MT" panose="02020503060305020303" pitchFamily="18" charset="0"/>
            </a:endParaRPr>
          </a:p>
          <a:p>
            <a:pPr marL="0" indent="0" algn="ctr">
              <a:buSzPct val="70000"/>
              <a:buNone/>
            </a:pPr>
            <a:r>
              <a:rPr lang="it-IT" sz="4400" dirty="0" smtClean="0">
                <a:latin typeface="Bell MT" panose="02020503060305020303" pitchFamily="18" charset="0"/>
              </a:rPr>
              <a:t>III C Secondaria</a:t>
            </a:r>
            <a:endParaRPr lang="it-IT" sz="4400" dirty="0">
              <a:latin typeface="Bell MT" panose="02020503060305020303" pitchFamily="18" charset="0"/>
            </a:endParaRPr>
          </a:p>
        </p:txBody>
      </p:sp>
    </p:spTree>
    <p:extLst>
      <p:ext uri="{BB962C8B-B14F-4D97-AF65-F5344CB8AC3E}">
        <p14:creationId xmlns:p14="http://schemas.microsoft.com/office/powerpoint/2010/main" val="266045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33343"/>
            <a:ext cx="12192000" cy="1287887"/>
          </a:xfrm>
        </p:spPr>
        <p:txBody>
          <a:bodyPr>
            <a:normAutofit fontScale="90000"/>
          </a:bodyPr>
          <a:lstStyle/>
          <a:p>
            <a:r>
              <a:rPr lang="it-IT" sz="4800" dirty="0" smtClean="0">
                <a:solidFill>
                  <a:srgbClr val="002060"/>
                </a:solidFill>
                <a:latin typeface="Bodoni MT Black" panose="02070A03080606020203" pitchFamily="18" charset="0"/>
              </a:rPr>
              <a:t>La Divina Commedia e le guide dell’oltretomba</a:t>
            </a:r>
            <a:endParaRPr lang="it-IT" sz="4800" dirty="0">
              <a:solidFill>
                <a:srgbClr val="002060"/>
              </a:solidFill>
              <a:latin typeface="Bodoni MT Black" panose="02070A03080606020203" pitchFamily="18" charset="0"/>
            </a:endParaRPr>
          </a:p>
        </p:txBody>
      </p:sp>
      <p:sp>
        <p:nvSpPr>
          <p:cNvPr id="3" name="Sottotitolo 2"/>
          <p:cNvSpPr>
            <a:spLocks noGrp="1"/>
          </p:cNvSpPr>
          <p:nvPr>
            <p:ph type="subTitle" idx="1"/>
          </p:nvPr>
        </p:nvSpPr>
        <p:spPr>
          <a:xfrm>
            <a:off x="0" y="1421230"/>
            <a:ext cx="12192000" cy="1733354"/>
          </a:xfrm>
        </p:spPr>
        <p:txBody>
          <a:bodyPr/>
          <a:lstStyle/>
          <a:p>
            <a:r>
              <a:rPr lang="it-IT" dirty="0" smtClean="0">
                <a:latin typeface="Bell MT" panose="02020503060305020303" pitchFamily="18" charset="0"/>
              </a:rPr>
              <a:t>«Nel mezzo del cammin di nostra vita, mi ritrovai per una selva oscura</a:t>
            </a:r>
            <a:r>
              <a:rPr lang="it-IT" dirty="0">
                <a:latin typeface="Bell MT" panose="02020503060305020303" pitchFamily="18" charset="0"/>
              </a:rPr>
              <a:t> </a:t>
            </a:r>
            <a:r>
              <a:rPr lang="it-IT" dirty="0" smtClean="0">
                <a:latin typeface="Bell MT" panose="02020503060305020303" pitchFamily="18" charset="0"/>
              </a:rPr>
              <a:t>che la diritta via era smarrita…» (</a:t>
            </a:r>
            <a:r>
              <a:rPr lang="it-IT" i="1" dirty="0" smtClean="0">
                <a:latin typeface="Bell MT" panose="02020503060305020303" pitchFamily="18" charset="0"/>
              </a:rPr>
              <a:t>Inferno, canto I, </a:t>
            </a:r>
            <a:r>
              <a:rPr lang="it-IT" i="1" dirty="0" err="1" smtClean="0">
                <a:latin typeface="Bell MT" panose="02020503060305020303" pitchFamily="18" charset="0"/>
              </a:rPr>
              <a:t>vv</a:t>
            </a:r>
            <a:r>
              <a:rPr lang="it-IT" i="1" dirty="0" smtClean="0">
                <a:latin typeface="Bell MT" panose="02020503060305020303" pitchFamily="18" charset="0"/>
              </a:rPr>
              <a:t>. 1-3)</a:t>
            </a:r>
            <a:endParaRPr lang="it-IT" dirty="0" smtClean="0">
              <a:latin typeface="Bell MT" panose="02020503060305020303" pitchFamily="18" charset="0"/>
            </a:endParaRPr>
          </a:p>
          <a:p>
            <a:r>
              <a:rPr lang="it-IT" dirty="0" smtClean="0">
                <a:latin typeface="Bell MT" panose="02020503060305020303" pitchFamily="18" charset="0"/>
              </a:rPr>
              <a:t>Con questi versi Dante inizia la sua Commedia, la narrazione di un viaggio nei tre regni dell’oltretomba: l’INFERNO, il PURGATORIO e il PARADISO.</a:t>
            </a:r>
          </a:p>
          <a:p>
            <a:endParaRPr lang="it-IT" dirty="0">
              <a:latin typeface="Bell MT" panose="02020503060305020303"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482" y="3034315"/>
            <a:ext cx="3130706" cy="3558325"/>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826" y="3430877"/>
            <a:ext cx="2755006" cy="3161763"/>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434" y="3021241"/>
            <a:ext cx="3129299" cy="3558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505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2000"/>
                                        <p:tgtEl>
                                          <p:spTgt spid="3">
                                            <p:txEl>
                                              <p:pRg st="0" end="0"/>
                                            </p:txEl>
                                          </p:spTgt>
                                        </p:tgtEl>
                                      </p:cBhvr>
                                    </p:animEffect>
                                    <p:anim calcmode="lin" valueType="num">
                                      <p:cBhvr>
                                        <p:cTn id="3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0" end="0"/>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2000"/>
                                        <p:tgtEl>
                                          <p:spTgt spid="3">
                                            <p:txEl>
                                              <p:pRg st="1" end="1"/>
                                            </p:txEl>
                                          </p:spTgt>
                                        </p:tgtEl>
                                      </p:cBhvr>
                                    </p:animEffect>
                                    <p:anim calcmode="lin" valueType="num">
                                      <p:cBhvr>
                                        <p:cTn id="3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1187449"/>
          </a:xfrm>
        </p:spPr>
        <p:txBody>
          <a:bodyPr/>
          <a:lstStyle/>
          <a:p>
            <a:pPr algn="just"/>
            <a:r>
              <a:rPr lang="it-IT" dirty="0" smtClean="0">
                <a:solidFill>
                  <a:srgbClr val="002060"/>
                </a:solidFill>
              </a:rPr>
              <a:t>                              </a:t>
            </a:r>
            <a:r>
              <a:rPr lang="it-IT" sz="4300" dirty="0" smtClean="0">
                <a:solidFill>
                  <a:srgbClr val="002060"/>
                </a:solidFill>
                <a:latin typeface="Bodoni MT Black" panose="02070A03080606020203" pitchFamily="18" charset="0"/>
              </a:rPr>
              <a:t>Dante Alighieri</a:t>
            </a:r>
            <a:endParaRPr lang="it-IT" sz="4300" dirty="0">
              <a:solidFill>
                <a:srgbClr val="002060"/>
              </a:solidFill>
              <a:latin typeface="Bodoni MT Black" panose="02070A03080606020203" pitchFamily="18" charset="0"/>
            </a:endParaRPr>
          </a:p>
        </p:txBody>
      </p:sp>
      <p:sp>
        <p:nvSpPr>
          <p:cNvPr id="3" name="Segnaposto contenuto 2"/>
          <p:cNvSpPr>
            <a:spLocks noGrp="1"/>
          </p:cNvSpPr>
          <p:nvPr>
            <p:ph idx="1"/>
          </p:nvPr>
        </p:nvSpPr>
        <p:spPr>
          <a:xfrm>
            <a:off x="0" y="1018636"/>
            <a:ext cx="12191999" cy="2603567"/>
          </a:xfrm>
        </p:spPr>
        <p:txBody>
          <a:bodyPr>
            <a:noAutofit/>
          </a:bodyPr>
          <a:lstStyle/>
          <a:p>
            <a:pPr marL="0" indent="0">
              <a:buNone/>
            </a:pPr>
            <a:r>
              <a:rPr lang="it-IT" sz="2400" dirty="0" smtClean="0">
                <a:latin typeface="Bell MT" panose="02020503060305020303" pitchFamily="18" charset="0"/>
              </a:rPr>
              <a:t>Dante nacque a Firenze nel 1265 da una famiglia della piccola nobiltà cittadina. Fu uno dei maggiori rappresentanti del Dolce </a:t>
            </a:r>
            <a:r>
              <a:rPr lang="it-IT" sz="2400" dirty="0">
                <a:latin typeface="Bell MT" panose="02020503060305020303" pitchFamily="18" charset="0"/>
              </a:rPr>
              <a:t>S</a:t>
            </a:r>
            <a:r>
              <a:rPr lang="it-IT" sz="2400" dirty="0" smtClean="0">
                <a:latin typeface="Bell MT" panose="02020503060305020303" pitchFamily="18" charset="0"/>
              </a:rPr>
              <a:t>til Novo. Nella prima parte della sua vita si innamorò di Beatrice Folco </a:t>
            </a:r>
            <a:r>
              <a:rPr lang="it-IT" sz="2400" dirty="0" err="1" smtClean="0">
                <a:latin typeface="Bell MT" panose="02020503060305020303" pitchFamily="18" charset="0"/>
              </a:rPr>
              <a:t>Portinari</a:t>
            </a:r>
            <a:r>
              <a:rPr lang="it-IT" sz="2400" dirty="0" smtClean="0">
                <a:latin typeface="Bell MT" panose="02020503060305020303" pitchFamily="18" charset="0"/>
              </a:rPr>
              <a:t> , che cantò nelle sue poesie come la donna angelo. Partecipò alla vita politica di Firenze, animata dagli scontri tra Guelfi Bianchi e Guelfi Neri. Assunse la carica di priore e mentre era a Roma per un incarico politico, i Guelfi Neri , dopo essersi impossessati di Firenze, lo condannarono all’esilio. Da questo momento  iniziò per l’autore un periodo difficile, caratterizzato da continui spostamenti di città in città e di amare riflessioni. Mor</a:t>
            </a:r>
            <a:r>
              <a:rPr lang="it-IT" sz="2400" dirty="0">
                <a:latin typeface="Bell MT" panose="02020503060305020303" pitchFamily="18" charset="0"/>
              </a:rPr>
              <a:t>ì</a:t>
            </a:r>
            <a:r>
              <a:rPr lang="it-IT" sz="2400" dirty="0" smtClean="0">
                <a:latin typeface="Bell MT" panose="02020503060305020303" pitchFamily="18" charset="0"/>
              </a:rPr>
              <a:t> a Ravenna nel 1321. Ricordiamo che proprio quest’anno cade il settecentesimo anniversario dalla sua morte.</a:t>
            </a:r>
            <a:endParaRPr lang="it-IT" sz="2400" dirty="0">
              <a:latin typeface="Bell MT" panose="02020503060305020303"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263" y="3777367"/>
            <a:ext cx="3000412" cy="2876395"/>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a:stretch>
            <a:fillRect/>
          </a:stretch>
        </p:blipFill>
        <p:spPr>
          <a:xfrm>
            <a:off x="6314364" y="3777367"/>
            <a:ext cx="3675798" cy="2876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83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1255595"/>
          </a:xfrm>
        </p:spPr>
        <p:txBody>
          <a:bodyPr>
            <a:normAutofit/>
          </a:bodyPr>
          <a:lstStyle/>
          <a:p>
            <a:pPr algn="ctr"/>
            <a:r>
              <a:rPr lang="it-IT" sz="4300" dirty="0" smtClean="0">
                <a:solidFill>
                  <a:srgbClr val="002060"/>
                </a:solidFill>
                <a:latin typeface="Bodoni MT Black" panose="02070A03080606020203" pitchFamily="18" charset="0"/>
              </a:rPr>
              <a:t>Le opere minori</a:t>
            </a:r>
            <a:endParaRPr lang="it-IT" sz="4300" dirty="0">
              <a:solidFill>
                <a:srgbClr val="002060"/>
              </a:solidFill>
              <a:latin typeface="Bodoni MT Black" panose="02070A03080606020203" pitchFamily="18" charset="0"/>
            </a:endParaRPr>
          </a:p>
        </p:txBody>
      </p:sp>
      <p:sp>
        <p:nvSpPr>
          <p:cNvPr id="3" name="Segnaposto contenuto 2"/>
          <p:cNvSpPr>
            <a:spLocks noGrp="1"/>
          </p:cNvSpPr>
          <p:nvPr>
            <p:ph idx="1"/>
          </p:nvPr>
        </p:nvSpPr>
        <p:spPr>
          <a:xfrm>
            <a:off x="0" y="1143053"/>
            <a:ext cx="12192000" cy="4427752"/>
          </a:xfrm>
        </p:spPr>
        <p:txBody>
          <a:bodyPr>
            <a:noAutofit/>
          </a:bodyPr>
          <a:lstStyle/>
          <a:p>
            <a:pPr marL="0" indent="0">
              <a:buNone/>
            </a:pPr>
            <a:r>
              <a:rPr lang="it-IT" sz="2400" dirty="0" smtClean="0">
                <a:latin typeface="Bell MT" panose="02020503060305020303" pitchFamily="18" charset="0"/>
              </a:rPr>
              <a:t>Fra le opere scritte da dante ricordiamo:</a:t>
            </a:r>
          </a:p>
          <a:p>
            <a:r>
              <a:rPr lang="it-IT" sz="2400" dirty="0" smtClean="0">
                <a:solidFill>
                  <a:srgbClr val="FF0066"/>
                </a:solidFill>
                <a:latin typeface="Algerian" panose="04020705040A02060702" pitchFamily="82" charset="0"/>
              </a:rPr>
              <a:t>La VITA NOVA: </a:t>
            </a:r>
            <a:r>
              <a:rPr lang="it-IT" sz="2400" dirty="0" smtClean="0">
                <a:latin typeface="Bell MT" panose="02020503060305020303" pitchFamily="18" charset="0"/>
              </a:rPr>
              <a:t>scritta in volgare fiorentino è una raccolta di prosa e poesie in cui racconta il suo amore per Beatrice.</a:t>
            </a:r>
          </a:p>
          <a:p>
            <a:r>
              <a:rPr lang="it-IT" sz="2400" dirty="0" smtClean="0">
                <a:solidFill>
                  <a:srgbClr val="FF0066"/>
                </a:solidFill>
                <a:latin typeface="Algerian" panose="04020705040A02060702" pitchFamily="82" charset="0"/>
              </a:rPr>
              <a:t>Il Convivio</a:t>
            </a:r>
            <a:r>
              <a:rPr lang="it-IT" sz="2400" dirty="0">
                <a:solidFill>
                  <a:srgbClr val="FF0066"/>
                </a:solidFill>
                <a:latin typeface="Algerian" panose="04020705040A02060702" pitchFamily="82" charset="0"/>
              </a:rPr>
              <a:t>:</a:t>
            </a:r>
            <a:r>
              <a:rPr lang="it-IT" sz="2400" dirty="0" smtClean="0">
                <a:solidFill>
                  <a:srgbClr val="FF0066"/>
                </a:solidFill>
                <a:latin typeface="Algerian" panose="04020705040A02060702" pitchFamily="82" charset="0"/>
              </a:rPr>
              <a:t> </a:t>
            </a:r>
            <a:r>
              <a:rPr lang="it-IT" sz="2400" dirty="0" smtClean="0">
                <a:latin typeface="Bell MT" panose="02020503060305020303" pitchFamily="18" charset="0"/>
              </a:rPr>
              <a:t>in lingua volgare è un trattato scientifico-filosofico in cui l’autore invita i lettori a partecipare ad un banchetto di sapienza.</a:t>
            </a:r>
          </a:p>
          <a:p>
            <a:r>
              <a:rPr lang="it-IT" sz="2400" dirty="0" smtClean="0">
                <a:solidFill>
                  <a:srgbClr val="FF0066"/>
                </a:solidFill>
                <a:latin typeface="Algerian" panose="04020705040A02060702" pitchFamily="82" charset="0"/>
              </a:rPr>
              <a:t>Il de vulgari eloquentia: </a:t>
            </a:r>
            <a:r>
              <a:rPr lang="it-IT" sz="2400" dirty="0" smtClean="0">
                <a:latin typeface="Bell MT" panose="02020503060305020303" pitchFamily="18" charset="0"/>
              </a:rPr>
              <a:t>in lingua latina, è un trattato sull’origine e sull’importanza del volgare italiano.</a:t>
            </a:r>
          </a:p>
          <a:p>
            <a:r>
              <a:rPr lang="it-IT" sz="2400" dirty="0" smtClean="0">
                <a:solidFill>
                  <a:srgbClr val="FF0066"/>
                </a:solidFill>
                <a:latin typeface="Algerian" panose="04020705040A02060702" pitchFamily="82" charset="0"/>
              </a:rPr>
              <a:t>Il</a:t>
            </a:r>
            <a:r>
              <a:rPr lang="it-IT" sz="2400" dirty="0" smtClean="0">
                <a:solidFill>
                  <a:srgbClr val="FF0066"/>
                </a:solidFill>
              </a:rPr>
              <a:t> </a:t>
            </a:r>
            <a:r>
              <a:rPr lang="it-IT" sz="2400" dirty="0" smtClean="0">
                <a:solidFill>
                  <a:srgbClr val="FF0066"/>
                </a:solidFill>
                <a:latin typeface="Algerian" panose="04020705040A02060702" pitchFamily="82" charset="0"/>
              </a:rPr>
              <a:t>de monarchia: </a:t>
            </a:r>
            <a:r>
              <a:rPr lang="it-IT" sz="2400" dirty="0" smtClean="0">
                <a:latin typeface="Bell MT" panose="02020503060305020303" pitchFamily="18" charset="0"/>
              </a:rPr>
              <a:t>in lingua latina, è un trattato in cui Dante ritiene che sia la figura del papa che quella dell’imperatore siano importanti per l’uomo , in quanto rispettivamente  guida spirituale e guida temporale della comunità. Li paragona infatti a due soli che splendono di luce propria.  </a:t>
            </a:r>
            <a:endParaRPr lang="it-IT" sz="2400" dirty="0">
              <a:latin typeface="Bell MT" panose="02020503060305020303" pitchFamily="18" charset="0"/>
            </a:endParaRPr>
          </a:p>
        </p:txBody>
      </p:sp>
    </p:spTree>
    <p:extLst>
      <p:ext uri="{BB962C8B-B14F-4D97-AF65-F5344CB8AC3E}">
        <p14:creationId xmlns:p14="http://schemas.microsoft.com/office/powerpoint/2010/main" val="15458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12192000" cy="1132764"/>
          </a:xfrm>
        </p:spPr>
        <p:txBody>
          <a:bodyPr>
            <a:normAutofit/>
          </a:bodyPr>
          <a:lstStyle/>
          <a:p>
            <a:r>
              <a:rPr lang="it-IT" sz="4100" dirty="0" smtClean="0">
                <a:solidFill>
                  <a:srgbClr val="002060"/>
                </a:solidFill>
                <a:latin typeface="Bodoni MT Black" panose="02070A03080606020203" pitchFamily="18" charset="0"/>
              </a:rPr>
              <a:t>Guida e ispirazione:  Virgilio</a:t>
            </a:r>
            <a:endParaRPr lang="it-IT" sz="4100" dirty="0">
              <a:solidFill>
                <a:srgbClr val="002060"/>
              </a:solidFill>
              <a:latin typeface="Bodoni MT Black" panose="02070A03080606020203" pitchFamily="18" charset="0"/>
            </a:endParaRPr>
          </a:p>
        </p:txBody>
      </p:sp>
      <p:sp>
        <p:nvSpPr>
          <p:cNvPr id="3" name="Segnaposto contenuto 2"/>
          <p:cNvSpPr>
            <a:spLocks noGrp="1"/>
          </p:cNvSpPr>
          <p:nvPr>
            <p:ph idx="1"/>
          </p:nvPr>
        </p:nvSpPr>
        <p:spPr>
          <a:xfrm>
            <a:off x="2" y="873457"/>
            <a:ext cx="12191999" cy="4285397"/>
          </a:xfrm>
        </p:spPr>
        <p:txBody>
          <a:bodyPr>
            <a:normAutofit/>
          </a:bodyPr>
          <a:lstStyle/>
          <a:p>
            <a:pPr marL="0" indent="0">
              <a:buNone/>
            </a:pPr>
            <a:r>
              <a:rPr lang="it-IT" sz="2200" dirty="0" smtClean="0">
                <a:latin typeface="Bell MT" panose="02020503060305020303" pitchFamily="18" charset="0"/>
              </a:rPr>
              <a:t>Virgilio nacque il 15 ottobre 70 a.C. vicino Mantova da un padre piccolo proprietario terriero e da una madre figlia di un famoso mercante. Da giovane frequenta la scuola di grammatica a Cremona, e quella di eloquenza a Roma. Sarebbe dovuto diventare un avvocato, ma la sua timidezza non glielo permise. Infatti, nella sua prima causa come avvocato non riuscì nemmeno a parlare. Nell’Urbe Virgilio conobbe </a:t>
            </a:r>
            <a:r>
              <a:rPr lang="it-IT" sz="2200" dirty="0">
                <a:latin typeface="Bell MT" panose="02020503060305020303" pitchFamily="18" charset="0"/>
              </a:rPr>
              <a:t>molti poeti e uomini di cultura e si dedicò alla composizione delle sue </a:t>
            </a:r>
            <a:r>
              <a:rPr lang="it-IT" sz="2200" dirty="0" smtClean="0">
                <a:latin typeface="Bell MT" panose="02020503060305020303" pitchFamily="18" charset="0"/>
              </a:rPr>
              <a:t>opere; dopo il 42 a.C. si trasferì a Napoli, dove frequentò la scuola Epicurea di Filodemo e Sirone.</a:t>
            </a:r>
          </a:p>
          <a:p>
            <a:pPr marL="0" indent="0">
              <a:buNone/>
            </a:pPr>
            <a:r>
              <a:rPr lang="it-IT" sz="2200" dirty="0" smtClean="0">
                <a:latin typeface="Bell MT" panose="02020503060305020303" pitchFamily="18" charset="0"/>
              </a:rPr>
              <a:t>L’epoca in cui visse Virgilio fu caratterizzata da importanti avvenimenti storici: prima lo scontro tra Cesare e Pompeo con la morte di quest’ultimo, poi l’uccisione di Cesare e lo scontro tra Ottaviano e Marco Antonio.</a:t>
            </a:r>
          </a:p>
          <a:p>
            <a:pPr marL="0" indent="0">
              <a:buNone/>
            </a:pPr>
            <a:r>
              <a:rPr lang="it-IT" sz="2200" dirty="0" smtClean="0">
                <a:latin typeface="Bell MT" panose="02020503060305020303" pitchFamily="18" charset="0"/>
              </a:rPr>
              <a:t>Fra le sue opere ricordiamo: le Bucoliche, le Georgiche e l’Eneide. Grazie al successo delle Bucoliche  entrò a far parte del circolo di Mecenate, conobbe Augusto e, con la sua produzione letteraria, collaborò alla diffusione dell’ ideologia politica del </a:t>
            </a:r>
            <a:r>
              <a:rPr lang="it-IT" sz="2200" i="1" dirty="0" err="1" smtClean="0">
                <a:latin typeface="Bell MT" panose="02020503060305020303" pitchFamily="18" charset="0"/>
              </a:rPr>
              <a:t>princeps</a:t>
            </a:r>
            <a:r>
              <a:rPr lang="it-IT" sz="2200" dirty="0" smtClean="0">
                <a:latin typeface="Bell MT" panose="02020503060305020303" pitchFamily="18" charset="0"/>
              </a:rPr>
              <a:t>. Morì a Brindisi, il 21 settembre del 19 a.C. </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5370" y="4853354"/>
            <a:ext cx="3018628" cy="1906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30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6" y="-27296"/>
            <a:ext cx="12164704" cy="1119116"/>
          </a:xfrm>
        </p:spPr>
        <p:txBody>
          <a:bodyPr>
            <a:normAutofit/>
          </a:bodyPr>
          <a:lstStyle/>
          <a:p>
            <a:pPr algn="ctr"/>
            <a:r>
              <a:rPr lang="it-IT" sz="4300" dirty="0">
                <a:solidFill>
                  <a:srgbClr val="002060"/>
                </a:solidFill>
                <a:latin typeface="Bodoni MT Black" panose="02070A03080606020203" pitchFamily="18" charset="0"/>
              </a:rPr>
              <a:t>Virgilio e</a:t>
            </a:r>
            <a:r>
              <a:rPr lang="it-IT" sz="4300" dirty="0" smtClean="0">
                <a:solidFill>
                  <a:srgbClr val="002060"/>
                </a:solidFill>
                <a:latin typeface="Bodoni MT Black" panose="02070A03080606020203" pitchFamily="18" charset="0"/>
              </a:rPr>
              <a:t> </a:t>
            </a:r>
            <a:r>
              <a:rPr lang="it-IT" sz="4300" dirty="0">
                <a:solidFill>
                  <a:srgbClr val="002060"/>
                </a:solidFill>
                <a:latin typeface="Bodoni MT Black" panose="02070A03080606020203" pitchFamily="18" charset="0"/>
              </a:rPr>
              <a:t>Dante</a:t>
            </a:r>
          </a:p>
        </p:txBody>
      </p:sp>
      <p:sp>
        <p:nvSpPr>
          <p:cNvPr id="3" name="Segnaposto contenuto 2"/>
          <p:cNvSpPr>
            <a:spLocks noGrp="1"/>
          </p:cNvSpPr>
          <p:nvPr>
            <p:ph idx="1"/>
          </p:nvPr>
        </p:nvSpPr>
        <p:spPr>
          <a:xfrm>
            <a:off x="0" y="818863"/>
            <a:ext cx="12192000" cy="2447104"/>
          </a:xfrm>
        </p:spPr>
        <p:txBody>
          <a:bodyPr>
            <a:noAutofit/>
          </a:bodyPr>
          <a:lstStyle/>
          <a:p>
            <a:pPr marL="0" indent="0">
              <a:buNone/>
            </a:pPr>
            <a:r>
              <a:rPr lang="it-IT" dirty="0" smtClean="0">
                <a:latin typeface="Bell MT" panose="02020503060305020303" pitchFamily="18" charset="0"/>
              </a:rPr>
              <a:t>Virgilio, il principe dei poeti latini, costituì per Dante un importante modello a cui ispirarsi; nella Commedia infatti, si trovano molti riferimenti all’Eneide virgiliana, primo fra tutti il viaggio del protagonista nell’oltretomba. Nel poema dantesco, Virgilio rappresenta l’allegoria della ragione.  La sua anima si trova costretta nel Limbo perché è vissuto in epoca antecedente il cristianesimo. Per questo non potrà accompagnare Dante oltre il Purgatorio.</a:t>
            </a:r>
            <a:endParaRPr lang="it-IT" dirty="0">
              <a:latin typeface="Bell MT" panose="02020503060305020303" pitchFamily="18" charset="0"/>
            </a:endParaRPr>
          </a:p>
        </p:txBody>
      </p:sp>
      <p:pic>
        <p:nvPicPr>
          <p:cNvPr id="5" name="Immagine 4"/>
          <p:cNvPicPr>
            <a:picLocks noChangeAspect="1"/>
          </p:cNvPicPr>
          <p:nvPr/>
        </p:nvPicPr>
        <p:blipFill>
          <a:blip r:embed="rId2"/>
          <a:stretch>
            <a:fillRect/>
          </a:stretch>
        </p:blipFill>
        <p:spPr>
          <a:xfrm>
            <a:off x="5260678" y="4226343"/>
            <a:ext cx="3890145" cy="2427541"/>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rotWithShape="1">
          <a:blip r:embed="rId3" cstate="print">
            <a:extLst>
              <a:ext uri="{28A0092B-C50C-407E-A947-70E740481C1C}">
                <a14:useLocalDpi xmlns:a14="http://schemas.microsoft.com/office/drawing/2010/main" val="0"/>
              </a:ext>
            </a:extLst>
          </a:blip>
          <a:srcRect l="6026" b="544"/>
          <a:stretch/>
        </p:blipFill>
        <p:spPr>
          <a:xfrm>
            <a:off x="2465695" y="3265967"/>
            <a:ext cx="3643953" cy="23978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23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909413"/>
          </a:xfrm>
        </p:spPr>
        <p:txBody>
          <a:bodyPr>
            <a:normAutofit fontScale="90000"/>
          </a:bodyPr>
          <a:lstStyle/>
          <a:p>
            <a:pPr algn="ctr"/>
            <a:r>
              <a:rPr lang="it-IT" dirty="0" smtClean="0">
                <a:solidFill>
                  <a:srgbClr val="002060"/>
                </a:solidFill>
                <a:latin typeface="Bodoni MT Black" panose="02070A03080606020203" pitchFamily="18" charset="0"/>
              </a:rPr>
              <a:t/>
            </a:r>
            <a:br>
              <a:rPr lang="it-IT" dirty="0" smtClean="0">
                <a:solidFill>
                  <a:srgbClr val="002060"/>
                </a:solidFill>
                <a:latin typeface="Bodoni MT Black" panose="02070A03080606020203" pitchFamily="18" charset="0"/>
              </a:rPr>
            </a:br>
            <a:r>
              <a:rPr lang="it-IT" dirty="0">
                <a:solidFill>
                  <a:srgbClr val="002060"/>
                </a:solidFill>
                <a:latin typeface="Bodoni MT Black" panose="02070A03080606020203" pitchFamily="18" charset="0"/>
              </a:rPr>
              <a:t/>
            </a:r>
            <a:br>
              <a:rPr lang="it-IT" dirty="0">
                <a:solidFill>
                  <a:srgbClr val="002060"/>
                </a:solidFill>
                <a:latin typeface="Bodoni MT Black" panose="02070A03080606020203" pitchFamily="18" charset="0"/>
              </a:rPr>
            </a:br>
            <a:r>
              <a:rPr lang="it-IT" sz="4600" dirty="0" smtClean="0">
                <a:solidFill>
                  <a:srgbClr val="002060"/>
                </a:solidFill>
                <a:latin typeface="Bodoni MT Black" panose="02070A03080606020203" pitchFamily="18" charset="0"/>
              </a:rPr>
              <a:t>Eneide a confronto con la divina commedia</a:t>
            </a:r>
            <a:r>
              <a:rPr lang="it-IT" sz="4600" dirty="0" smtClean="0">
                <a:solidFill>
                  <a:srgbClr val="FF0000"/>
                </a:solidFill>
                <a:latin typeface="Bodoni MT Black" panose="02070A03080606020203" pitchFamily="18" charset="0"/>
              </a:rPr>
              <a:t/>
            </a:r>
            <a:br>
              <a:rPr lang="it-IT" sz="4600" dirty="0" smtClean="0">
                <a:solidFill>
                  <a:srgbClr val="FF0000"/>
                </a:solidFill>
                <a:latin typeface="Bodoni MT Black" panose="02070A03080606020203" pitchFamily="18" charset="0"/>
              </a:rPr>
            </a:br>
            <a:r>
              <a:rPr lang="it-IT" sz="4600" dirty="0" smtClean="0"/>
              <a:t/>
            </a:r>
            <a:br>
              <a:rPr lang="it-IT" sz="4600" dirty="0" smtClean="0"/>
            </a:br>
            <a:endParaRPr lang="it-IT" sz="4600" dirty="0">
              <a:solidFill>
                <a:srgbClr val="FF0000"/>
              </a:solidFill>
              <a:latin typeface="Bodoni MT Black" panose="02070A03080606020203" pitchFamily="18" charset="0"/>
            </a:endParaRPr>
          </a:p>
        </p:txBody>
      </p:sp>
      <p:sp>
        <p:nvSpPr>
          <p:cNvPr id="14" name="Segnaposto contenuto 13"/>
          <p:cNvSpPr>
            <a:spLocks noGrp="1"/>
          </p:cNvSpPr>
          <p:nvPr>
            <p:ph sz="half" idx="2"/>
          </p:nvPr>
        </p:nvSpPr>
        <p:spPr>
          <a:xfrm>
            <a:off x="168914" y="2273636"/>
            <a:ext cx="5718830" cy="2124399"/>
          </a:xfrm>
        </p:spPr>
        <p:txBody>
          <a:bodyPr>
            <a:noAutofit/>
          </a:bodyPr>
          <a:lstStyle/>
          <a:p>
            <a:pPr marL="0" indent="0">
              <a:lnSpc>
                <a:spcPct val="100000"/>
              </a:lnSpc>
              <a:spcBef>
                <a:spcPts val="600"/>
              </a:spcBef>
              <a:buNone/>
            </a:pPr>
            <a:r>
              <a:rPr lang="it-IT" sz="1900" dirty="0" smtClean="0">
                <a:latin typeface="Bell MT" panose="02020503060305020303" pitchFamily="18" charset="0"/>
              </a:rPr>
              <a:t>«Caronte custodisce queste acque e il fiume e, orrendo nocchiero, a cui una larga canizie invade il mento, si sbarrano gli occhi di fiamma, sordido pende dagli omeri il mantello annodato. Egli, vegliardo, ma dio di cruda e verde vecchiezza, spinge la zattera con una pertica e governa le vele e trasporta i corpi sulla barca di colore ferrigno.» (C.VI, vv.298-304)</a:t>
            </a:r>
          </a:p>
        </p:txBody>
      </p:sp>
      <p:sp>
        <p:nvSpPr>
          <p:cNvPr id="15" name="Segnaposto testo 14"/>
          <p:cNvSpPr>
            <a:spLocks noGrp="1"/>
          </p:cNvSpPr>
          <p:nvPr>
            <p:ph type="body" sz="quarter" idx="3"/>
          </p:nvPr>
        </p:nvSpPr>
        <p:spPr>
          <a:xfrm>
            <a:off x="6304005" y="1744980"/>
            <a:ext cx="3807725" cy="606386"/>
          </a:xfrm>
        </p:spPr>
        <p:txBody>
          <a:bodyPr>
            <a:noAutofit/>
          </a:bodyPr>
          <a:lstStyle/>
          <a:p>
            <a:r>
              <a:rPr lang="it-IT" sz="3200" dirty="0">
                <a:solidFill>
                  <a:srgbClr val="C00000"/>
                </a:solidFill>
                <a:latin typeface="Bodoni MT Black" panose="02070A03080606020203" pitchFamily="18" charset="0"/>
                <a:ea typeface="+mj-ea"/>
                <a:cs typeface="+mj-cs"/>
              </a:rPr>
              <a:t>Divina commedia</a:t>
            </a:r>
          </a:p>
        </p:txBody>
      </p:sp>
      <p:sp>
        <p:nvSpPr>
          <p:cNvPr id="16" name="Segnaposto contenuto 15"/>
          <p:cNvSpPr>
            <a:spLocks noGrp="1"/>
          </p:cNvSpPr>
          <p:nvPr>
            <p:ph sz="quarter" idx="4"/>
          </p:nvPr>
        </p:nvSpPr>
        <p:spPr>
          <a:xfrm>
            <a:off x="6304005" y="2273636"/>
            <a:ext cx="5887995" cy="2172628"/>
          </a:xfrm>
        </p:spPr>
        <p:txBody>
          <a:bodyPr>
            <a:noAutofit/>
          </a:bodyPr>
          <a:lstStyle/>
          <a:p>
            <a:pPr marL="0" indent="0">
              <a:buNone/>
            </a:pPr>
            <a:r>
              <a:rPr lang="it-IT" sz="2000" dirty="0" smtClean="0">
                <a:latin typeface="Bell MT" panose="02020503060305020303" pitchFamily="18" charset="0"/>
              </a:rPr>
              <a:t>“Ed ecco verso noi venir per nave un vecchio, bianco per antico pelo”(</a:t>
            </a:r>
            <a:r>
              <a:rPr lang="it-IT" sz="2000" dirty="0" err="1" smtClean="0">
                <a:latin typeface="Bell MT" panose="02020503060305020303" pitchFamily="18" charset="0"/>
              </a:rPr>
              <a:t>Inf</a:t>
            </a:r>
            <a:r>
              <a:rPr lang="it-IT" sz="2000" dirty="0" smtClean="0">
                <a:latin typeface="Bell MT" panose="02020503060305020303" pitchFamily="18" charset="0"/>
              </a:rPr>
              <a:t>. C.III vv.82-84)". Quinci fuor </a:t>
            </a:r>
            <a:r>
              <a:rPr lang="it-IT" sz="2000" dirty="0" err="1" smtClean="0">
                <a:latin typeface="Bell MT" panose="02020503060305020303" pitchFamily="18" charset="0"/>
              </a:rPr>
              <a:t>quete</a:t>
            </a:r>
            <a:r>
              <a:rPr lang="it-IT" sz="2000" dirty="0" smtClean="0">
                <a:latin typeface="Bell MT" panose="02020503060305020303" pitchFamily="18" charset="0"/>
              </a:rPr>
              <a:t> le lanose </a:t>
            </a:r>
            <a:r>
              <a:rPr lang="it-IT" sz="2000" dirty="0" err="1" smtClean="0">
                <a:latin typeface="Bell MT" panose="02020503060305020303" pitchFamily="18" charset="0"/>
              </a:rPr>
              <a:t>goteal</a:t>
            </a:r>
            <a:r>
              <a:rPr lang="it-IT" sz="2000" dirty="0" smtClean="0">
                <a:latin typeface="Bell MT" panose="02020503060305020303" pitchFamily="18" charset="0"/>
              </a:rPr>
              <a:t> </a:t>
            </a:r>
            <a:r>
              <a:rPr lang="it-IT" sz="2000" dirty="0" err="1" smtClean="0">
                <a:latin typeface="Bell MT" panose="02020503060305020303" pitchFamily="18" charset="0"/>
              </a:rPr>
              <a:t>nocchier</a:t>
            </a:r>
            <a:r>
              <a:rPr lang="it-IT" sz="2000" dirty="0" smtClean="0">
                <a:latin typeface="Bell MT" panose="02020503060305020303" pitchFamily="18" charset="0"/>
              </a:rPr>
              <a:t> de la livida palude, che ’</a:t>
            </a:r>
            <a:r>
              <a:rPr lang="it-IT" sz="2000" dirty="0" err="1" smtClean="0">
                <a:latin typeface="Bell MT" panose="02020503060305020303" pitchFamily="18" charset="0"/>
              </a:rPr>
              <a:t>ntorno</a:t>
            </a:r>
            <a:r>
              <a:rPr lang="it-IT" sz="2000" dirty="0" smtClean="0">
                <a:latin typeface="Bell MT" panose="02020503060305020303" pitchFamily="18" charset="0"/>
              </a:rPr>
              <a:t> a li occhi </a:t>
            </a:r>
            <a:r>
              <a:rPr lang="it-IT" sz="2000" dirty="0" err="1" smtClean="0">
                <a:latin typeface="Bell MT" panose="02020503060305020303" pitchFamily="18" charset="0"/>
              </a:rPr>
              <a:t>avea</a:t>
            </a:r>
            <a:r>
              <a:rPr lang="it-IT" sz="2000" dirty="0" smtClean="0">
                <a:latin typeface="Bell MT" panose="02020503060305020303" pitchFamily="18" charset="0"/>
              </a:rPr>
              <a:t> di fiamme rote.”(</a:t>
            </a:r>
            <a:r>
              <a:rPr lang="it-IT" sz="2000" dirty="0" err="1" smtClean="0">
                <a:latin typeface="Bell MT" panose="02020503060305020303" pitchFamily="18" charset="0"/>
              </a:rPr>
              <a:t>Inf</a:t>
            </a:r>
            <a:r>
              <a:rPr lang="it-IT" sz="2000" dirty="0" smtClean="0">
                <a:latin typeface="Bell MT" panose="02020503060305020303" pitchFamily="18" charset="0"/>
              </a:rPr>
              <a:t>. C.III </a:t>
            </a:r>
            <a:r>
              <a:rPr lang="it-IT" sz="2000" dirty="0" err="1" smtClean="0">
                <a:latin typeface="Bell MT" panose="02020503060305020303" pitchFamily="18" charset="0"/>
              </a:rPr>
              <a:t>vv</a:t>
            </a:r>
            <a:r>
              <a:rPr lang="it-IT" sz="2000" dirty="0" smtClean="0">
                <a:latin typeface="Bell MT" panose="02020503060305020303" pitchFamily="18" charset="0"/>
              </a:rPr>
              <a:t>. 97-99) “ </a:t>
            </a:r>
            <a:r>
              <a:rPr lang="it-IT" sz="2000" dirty="0" err="1" smtClean="0">
                <a:latin typeface="Bell MT" panose="02020503060305020303" pitchFamily="18" charset="0"/>
              </a:rPr>
              <a:t>Caron</a:t>
            </a:r>
            <a:r>
              <a:rPr lang="it-IT" sz="2000" dirty="0" smtClean="0">
                <a:latin typeface="Bell MT" panose="02020503060305020303" pitchFamily="18" charset="0"/>
              </a:rPr>
              <a:t> </a:t>
            </a:r>
            <a:r>
              <a:rPr lang="it-IT" sz="2000" dirty="0" err="1" smtClean="0">
                <a:latin typeface="Bell MT" panose="02020503060305020303" pitchFamily="18" charset="0"/>
              </a:rPr>
              <a:t>dimonio</a:t>
            </a:r>
            <a:r>
              <a:rPr lang="it-IT" sz="2000" dirty="0" smtClean="0">
                <a:latin typeface="Bell MT" panose="02020503060305020303" pitchFamily="18" charset="0"/>
              </a:rPr>
              <a:t>, con occhi di bragia loro accennando, tutte le raccoglie; batte col remo qualunque s’adagia.” (</a:t>
            </a:r>
            <a:r>
              <a:rPr lang="it-IT" sz="2000" dirty="0" err="1" smtClean="0">
                <a:latin typeface="Bell MT" panose="02020503060305020303" pitchFamily="18" charset="0"/>
              </a:rPr>
              <a:t>Inf</a:t>
            </a:r>
            <a:r>
              <a:rPr lang="it-IT" sz="2000" dirty="0" smtClean="0">
                <a:latin typeface="Bell MT" panose="02020503060305020303" pitchFamily="18" charset="0"/>
              </a:rPr>
              <a:t>. C.III;vv.109-111)</a:t>
            </a:r>
          </a:p>
          <a:p>
            <a:pPr marL="0" indent="0">
              <a:lnSpc>
                <a:spcPct val="110000"/>
              </a:lnSpc>
              <a:buNone/>
            </a:pPr>
            <a:endParaRPr lang="it-IT" sz="1400" dirty="0" smtClean="0">
              <a:latin typeface="Bell MT" panose="02020503060305020303" pitchFamily="18" charset="0"/>
            </a:endParaRPr>
          </a:p>
        </p:txBody>
      </p:sp>
      <p:sp>
        <p:nvSpPr>
          <p:cNvPr id="17" name="Segnaposto testo 16"/>
          <p:cNvSpPr>
            <a:spLocks noGrp="1"/>
          </p:cNvSpPr>
          <p:nvPr>
            <p:ph type="body" idx="1"/>
          </p:nvPr>
        </p:nvSpPr>
        <p:spPr>
          <a:xfrm>
            <a:off x="285353" y="1768304"/>
            <a:ext cx="1911100" cy="567525"/>
          </a:xfrm>
        </p:spPr>
        <p:txBody>
          <a:bodyPr>
            <a:noAutofit/>
          </a:bodyPr>
          <a:lstStyle/>
          <a:p>
            <a:r>
              <a:rPr lang="it-IT" sz="3200" dirty="0" smtClean="0">
                <a:solidFill>
                  <a:srgbClr val="C00000"/>
                </a:solidFill>
                <a:latin typeface="Bodoni MT Black" panose="02070A03080606020203" pitchFamily="18" charset="0"/>
                <a:ea typeface="+mj-ea"/>
                <a:cs typeface="+mj-cs"/>
              </a:rPr>
              <a:t>Eneide</a:t>
            </a:r>
          </a:p>
        </p:txBody>
      </p:sp>
      <p:pic>
        <p:nvPicPr>
          <p:cNvPr id="18" name="Immagine 17"/>
          <p:cNvPicPr/>
          <p:nvPr/>
        </p:nvPicPr>
        <p:blipFill>
          <a:blip r:embed="rId2" cstate="print">
            <a:extLst>
              <a:ext uri="{28A0092B-C50C-407E-A947-70E740481C1C}">
                <a14:useLocalDpi xmlns:a14="http://schemas.microsoft.com/office/drawing/2010/main" val="0"/>
              </a:ext>
            </a:extLst>
          </a:blip>
          <a:stretch>
            <a:fillRect/>
          </a:stretch>
        </p:blipFill>
        <p:spPr>
          <a:xfrm>
            <a:off x="973832" y="4446264"/>
            <a:ext cx="3434395" cy="2264023"/>
          </a:xfrm>
          <a:prstGeom prst="rect">
            <a:avLst/>
          </a:prstGeom>
          <a:ln>
            <a:noFill/>
          </a:ln>
          <a:effectLst>
            <a:outerShdw blurRad="292100" dist="139700" dir="2700000" algn="tl" rotWithShape="0">
              <a:srgbClr val="333333">
                <a:alpha val="65000"/>
              </a:srgbClr>
            </a:outerShdw>
          </a:effectLst>
        </p:spPr>
      </p:pic>
      <p:pic>
        <p:nvPicPr>
          <p:cNvPr id="19" name="Immagine 18"/>
          <p:cNvPicPr/>
          <p:nvPr/>
        </p:nvPicPr>
        <p:blipFill>
          <a:blip r:embed="rId3" cstate="print">
            <a:extLst>
              <a:ext uri="{28A0092B-C50C-407E-A947-70E740481C1C}">
                <a14:useLocalDpi xmlns:a14="http://schemas.microsoft.com/office/drawing/2010/main" val="0"/>
              </a:ext>
            </a:extLst>
          </a:blip>
          <a:stretch>
            <a:fillRect/>
          </a:stretch>
        </p:blipFill>
        <p:spPr>
          <a:xfrm>
            <a:off x="7136527" y="4398035"/>
            <a:ext cx="3602182" cy="2312252"/>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0" y="696304"/>
            <a:ext cx="12192000" cy="1107996"/>
          </a:xfrm>
          <a:prstGeom prst="rect">
            <a:avLst/>
          </a:prstGeom>
          <a:noFill/>
        </p:spPr>
        <p:txBody>
          <a:bodyPr wrap="square" rtlCol="0">
            <a:spAutoFit/>
          </a:bodyPr>
          <a:lstStyle/>
          <a:p>
            <a:r>
              <a:rPr lang="it-IT" sz="2200" dirty="0">
                <a:latin typeface="Bell MT" panose="02020503060305020303" pitchFamily="18" charset="0"/>
              </a:rPr>
              <a:t>Caronte, il traghettatore dell’Ade, con la sua imbarcazione, trasportava i defunti all’Inferno al di là del fiume Acheronte. L’episodio dantesco trova un riscontro, spesso letterale nell’Eneide virgiliana, anche per il ritratto del personaggio demoniaco.</a:t>
            </a:r>
          </a:p>
        </p:txBody>
      </p:sp>
    </p:spTree>
    <p:extLst>
      <p:ext uri="{BB962C8B-B14F-4D97-AF65-F5344CB8AC3E}">
        <p14:creationId xmlns:p14="http://schemas.microsoft.com/office/powerpoint/2010/main" val="8450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heel(4)">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heel(4)">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strips(downLeft)">
                                      <p:cBhvr>
                                        <p:cTn id="22" dur="20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strips(downLeft)">
                                      <p:cBhvr>
                                        <p:cTn id="27" dur="20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15" grpId="0" build="p"/>
      <p:bldP spid="16" grpId="0" build="p"/>
      <p:bldP spid="1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
            <a:ext cx="12192000" cy="1078172"/>
          </a:xfrm>
        </p:spPr>
        <p:txBody>
          <a:bodyPr>
            <a:normAutofit/>
          </a:bodyPr>
          <a:lstStyle/>
          <a:p>
            <a:r>
              <a:rPr lang="it-IT" sz="4300" dirty="0" smtClean="0">
                <a:solidFill>
                  <a:srgbClr val="002060"/>
                </a:solidFill>
                <a:latin typeface="Bodoni MT Black" panose="02070A03080606020203" pitchFamily="18" charset="0"/>
              </a:rPr>
              <a:t>Seconda </a:t>
            </a:r>
            <a:r>
              <a:rPr lang="it-IT" sz="4300" dirty="0">
                <a:solidFill>
                  <a:srgbClr val="002060"/>
                </a:solidFill>
                <a:latin typeface="Bodoni MT Black" panose="02070A03080606020203" pitchFamily="18" charset="0"/>
              </a:rPr>
              <a:t>g</a:t>
            </a:r>
            <a:r>
              <a:rPr lang="it-IT" sz="4300" dirty="0" smtClean="0">
                <a:solidFill>
                  <a:srgbClr val="002060"/>
                </a:solidFill>
                <a:latin typeface="Bodoni MT Black" panose="02070A03080606020203" pitchFamily="18" charset="0"/>
              </a:rPr>
              <a:t>uida:   Beatrice</a:t>
            </a:r>
            <a:endParaRPr lang="it-IT" sz="4300" dirty="0">
              <a:solidFill>
                <a:srgbClr val="002060"/>
              </a:solidFill>
              <a:latin typeface="Bodoni MT Black" panose="02070A03080606020203" pitchFamily="18" charset="0"/>
            </a:endParaRPr>
          </a:p>
        </p:txBody>
      </p:sp>
      <p:sp>
        <p:nvSpPr>
          <p:cNvPr id="3" name="Segnaposto contenuto 2"/>
          <p:cNvSpPr>
            <a:spLocks noGrp="1"/>
          </p:cNvSpPr>
          <p:nvPr>
            <p:ph idx="1"/>
          </p:nvPr>
        </p:nvSpPr>
        <p:spPr>
          <a:xfrm>
            <a:off x="0" y="928048"/>
            <a:ext cx="12192000" cy="2707293"/>
          </a:xfrm>
        </p:spPr>
        <p:txBody>
          <a:bodyPr>
            <a:normAutofit/>
          </a:bodyPr>
          <a:lstStyle/>
          <a:p>
            <a:pPr marL="0" indent="0">
              <a:buNone/>
            </a:pPr>
            <a:r>
              <a:rPr lang="it-IT" sz="2200" dirty="0">
                <a:latin typeface="Bell MT" panose="02020503060305020303" pitchFamily="18" charset="0"/>
              </a:rPr>
              <a:t>Beatrice, figlia del banchiere Folco </a:t>
            </a:r>
            <a:r>
              <a:rPr lang="it-IT" sz="2200" dirty="0" err="1">
                <a:latin typeface="Bell MT" panose="02020503060305020303" pitchFamily="18" charset="0"/>
              </a:rPr>
              <a:t>Portinari</a:t>
            </a:r>
            <a:r>
              <a:rPr lang="it-IT" sz="2200" dirty="0">
                <a:latin typeface="Bell MT" panose="02020503060305020303" pitchFamily="18" charset="0"/>
              </a:rPr>
              <a:t>, abitava nei pressi della casa di Dante. Nacque probabilmente nel 1266. Ancora molto giovane sposò Simone de' Bardi. La fanciulla morì l'8 giugno 1290, probabilmente di parto, lasciando un grande vuoto nel cuore del poeta, nonostante l’avesse vista solo tre volte. Secondo la tradizione, sarebbe sepolta nella chiesa di Santa Margherita de' Cerchi ma è più probabile che le sue spoglie si trovino nel sepolcro dei Bardi nella Basilica di Santa Croce.</a:t>
            </a:r>
          </a:p>
          <a:p>
            <a:pPr marL="0" indent="0">
              <a:buNone/>
            </a:pPr>
            <a:r>
              <a:rPr lang="it-IT" sz="2200" dirty="0">
                <a:latin typeface="Bell MT" panose="02020503060305020303" pitchFamily="18" charset="0"/>
              </a:rPr>
              <a:t>Beatrice è vista da Dante come la donna angelo, e nella poesia “Tanto gentile e tanto onesta pare” scrive che “è scesa da cielo in terra a </a:t>
            </a:r>
            <a:r>
              <a:rPr lang="it-IT" sz="2200" dirty="0" err="1">
                <a:latin typeface="Bell MT" panose="02020503060305020303" pitchFamily="18" charset="0"/>
              </a:rPr>
              <a:t>miracol</a:t>
            </a:r>
            <a:r>
              <a:rPr lang="it-IT" sz="2200" dirty="0">
                <a:latin typeface="Bell MT" panose="02020503060305020303" pitchFamily="18" charset="0"/>
              </a:rPr>
              <a:t> mostrare”. </a:t>
            </a:r>
            <a:r>
              <a:rPr lang="it-IT" sz="2200" dirty="0" smtClean="0">
                <a:latin typeface="Bell MT" panose="02020503060305020303" pitchFamily="18" charset="0"/>
              </a:rPr>
              <a:t>A </a:t>
            </a:r>
            <a:r>
              <a:rPr lang="it-IT" sz="2200" dirty="0">
                <a:latin typeface="Bell MT" panose="02020503060305020303" pitchFamily="18" charset="0"/>
              </a:rPr>
              <a:t>lei </a:t>
            </a:r>
            <a:r>
              <a:rPr lang="it-IT" sz="2200" dirty="0" smtClean="0">
                <a:latin typeface="Bell MT" panose="02020503060305020303" pitchFamily="18" charset="0"/>
              </a:rPr>
              <a:t>il </a:t>
            </a:r>
            <a:r>
              <a:rPr lang="it-IT" sz="2200" dirty="0">
                <a:latin typeface="Bell MT" panose="02020503060305020303" pitchFamily="18" charset="0"/>
              </a:rPr>
              <a:t>poeta ha dedicato  la “Vita Nova” e nella Divina Commedia la rappresenta come </a:t>
            </a:r>
            <a:r>
              <a:rPr lang="it-IT" sz="2200" i="1" dirty="0" smtClean="0">
                <a:latin typeface="Bell MT" panose="02020503060305020303" pitchFamily="18" charset="0"/>
              </a:rPr>
              <a:t>iter </a:t>
            </a:r>
            <a:r>
              <a:rPr lang="it-IT" sz="2200" i="1" dirty="0">
                <a:latin typeface="Bell MT" panose="02020503060305020303" pitchFamily="18" charset="0"/>
              </a:rPr>
              <a:t>ad </a:t>
            </a:r>
            <a:r>
              <a:rPr lang="it-IT" sz="2200" i="1" dirty="0" err="1" smtClean="0">
                <a:latin typeface="Bell MT" panose="02020503060305020303" pitchFamily="18" charset="0"/>
              </a:rPr>
              <a:t>Deum</a:t>
            </a:r>
            <a:r>
              <a:rPr lang="it-IT" sz="2200" dirty="0" smtClean="0">
                <a:latin typeface="Bell MT" panose="02020503060305020303" pitchFamily="18" charset="0"/>
              </a:rPr>
              <a:t>. </a:t>
            </a:r>
            <a:endParaRPr lang="it-IT" sz="2200" dirty="0">
              <a:latin typeface="Bell MT" panose="02020503060305020303" pitchFamily="18" charset="0"/>
            </a:endParaRPr>
          </a:p>
          <a:p>
            <a:pPr marL="0" indent="0">
              <a:buNone/>
            </a:pPr>
            <a:endParaRPr lang="it-IT" sz="2200" dirty="0">
              <a:latin typeface="Bell MT" panose="02020503060305020303"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5204" y="3635341"/>
            <a:ext cx="2721592" cy="31070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1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968990"/>
          </a:xfrm>
        </p:spPr>
        <p:txBody>
          <a:bodyPr>
            <a:normAutofit/>
          </a:bodyPr>
          <a:lstStyle/>
          <a:p>
            <a:pPr algn="ctr"/>
            <a:r>
              <a:rPr lang="it-IT" sz="4300" dirty="0">
                <a:solidFill>
                  <a:srgbClr val="002060"/>
                </a:solidFill>
                <a:latin typeface="Bodoni MT Black" panose="02070A03080606020203" pitchFamily="18" charset="0"/>
              </a:rPr>
              <a:t>Beatrice e</a:t>
            </a:r>
            <a:r>
              <a:rPr lang="it-IT" sz="4300" dirty="0" smtClean="0">
                <a:solidFill>
                  <a:srgbClr val="002060"/>
                </a:solidFill>
                <a:latin typeface="Bodoni MT Black" panose="02070A03080606020203" pitchFamily="18" charset="0"/>
              </a:rPr>
              <a:t> </a:t>
            </a:r>
            <a:r>
              <a:rPr lang="it-IT" sz="4300" dirty="0">
                <a:solidFill>
                  <a:srgbClr val="002060"/>
                </a:solidFill>
                <a:latin typeface="Bodoni MT Black" panose="02070A03080606020203" pitchFamily="18" charset="0"/>
              </a:rPr>
              <a:t>Dante</a:t>
            </a:r>
          </a:p>
        </p:txBody>
      </p:sp>
      <p:sp>
        <p:nvSpPr>
          <p:cNvPr id="3" name="Segnaposto contenuto 2"/>
          <p:cNvSpPr>
            <a:spLocks noGrp="1"/>
          </p:cNvSpPr>
          <p:nvPr>
            <p:ph idx="1"/>
          </p:nvPr>
        </p:nvSpPr>
        <p:spPr>
          <a:xfrm>
            <a:off x="0" y="873455"/>
            <a:ext cx="12192000" cy="2156346"/>
          </a:xfrm>
        </p:spPr>
        <p:txBody>
          <a:bodyPr>
            <a:noAutofit/>
          </a:bodyPr>
          <a:lstStyle/>
          <a:p>
            <a:pPr marL="0" indent="0">
              <a:buNone/>
            </a:pPr>
            <a:r>
              <a:rPr lang="it-IT" sz="2600" dirty="0">
                <a:latin typeface="Bell MT" panose="02020503060305020303" pitchFamily="18" charset="0"/>
              </a:rPr>
              <a:t>Giunti nel Paradiso terrestre, Beatrice, dopo essere scesa dalla Candida Rosa, che ha sede nell’Empireo, si sostituisce al poeta latino nel ruolo di guida, attraverso i nove cieli del Paradiso.  Rappresentata come la fede, lo accompagna dove la ragione non può arrivare e per questo Virgilio si deve fermare e tornare nel Limbo. La  funzione della donna è proprio quella di riportare sulla ‘’ diritta via’’, Dante per poter svolgere il suo compito:  quello di indicare all'intera umanità la via per giungere alla salvezza. Giunti nel decimo cielo però, il ruolo di guida , nell’ultimo tratto del viaggio ultraterreno, verrà assunto da San Bernardo di Chiaravalle.</a:t>
            </a:r>
          </a:p>
          <a:p>
            <a:pPr marL="0" indent="0">
              <a:buNone/>
            </a:pPr>
            <a:endParaRPr lang="it-IT" sz="2600" dirty="0">
              <a:latin typeface="Bell MT" panose="02020503060305020303" pitchFamily="18"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9122" y="3903256"/>
            <a:ext cx="4381338" cy="27295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55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TotalTime>
  <Words>1270</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Algerian</vt:lpstr>
      <vt:lpstr>Arial</vt:lpstr>
      <vt:lpstr>Bell MT</vt:lpstr>
      <vt:lpstr>Bodoni MT Black</vt:lpstr>
      <vt:lpstr>Calibri</vt:lpstr>
      <vt:lpstr>Calibri Light</vt:lpstr>
      <vt:lpstr>Wingdings</vt:lpstr>
      <vt:lpstr>Tema di Office</vt:lpstr>
      <vt:lpstr>Settecentesimo anniversario dalla morte del Sommo Poeta</vt:lpstr>
      <vt:lpstr>La Divina Commedia e le guide dell’oltretomba</vt:lpstr>
      <vt:lpstr>                              Dante Alighieri</vt:lpstr>
      <vt:lpstr>Le opere minori</vt:lpstr>
      <vt:lpstr>Guida e ispirazione:  Virgilio</vt:lpstr>
      <vt:lpstr>Virgilio e Dante</vt:lpstr>
      <vt:lpstr>  Eneide a confronto con la divina commedia  </vt:lpstr>
      <vt:lpstr>Seconda guida:   Beatrice</vt:lpstr>
      <vt:lpstr>Beatrice e Dante</vt:lpstr>
      <vt:lpstr>Terza guida: San Bernardo di Chiaravalle</vt:lpstr>
      <vt:lpstr>San Bernardo e Dante</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tre guide di Dante</dc:title>
  <dc:creator>Fabiana Buffardeci</dc:creator>
  <cp:lastModifiedBy>Fabiana Buffardeci</cp:lastModifiedBy>
  <cp:revision>83</cp:revision>
  <dcterms:created xsi:type="dcterms:W3CDTF">2020-02-23T09:37:38Z</dcterms:created>
  <dcterms:modified xsi:type="dcterms:W3CDTF">2021-03-24T22:17:00Z</dcterms:modified>
</cp:coreProperties>
</file>